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5" r:id="rId6"/>
    <p:sldId id="266" r:id="rId7"/>
    <p:sldId id="267" r:id="rId8"/>
    <p:sldId id="268" r:id="rId9"/>
    <p:sldId id="269" r:id="rId10"/>
    <p:sldId id="270" r:id="rId11"/>
    <p:sldId id="264" r:id="rId12"/>
    <p:sldId id="261" r:id="rId13"/>
    <p:sldId id="262" r:id="rId14"/>
  </p:sldIdLst>
  <p:sldSz cx="9144000" cy="5143500" type="screen16x9"/>
  <p:notesSz cx="6858000" cy="9144000"/>
  <p:embeddedFontLst>
    <p:embeddedFont>
      <p:font typeface="Agency FB" panose="020B0503020202020204" pitchFamily="34" charset="0"/>
      <p:regular r:id="rId16"/>
      <p:bold r:id="rId17"/>
    </p:embeddedFont>
    <p:embeddedFont>
      <p:font typeface="Algerian" panose="04020705040A02060702" pitchFamily="82" charset="0"/>
      <p:regular r:id="rId18"/>
    </p:embeddedFont>
    <p:embeddedFont>
      <p:font typeface="Calibri" panose="020F0502020204030204" pitchFamily="34" charset="0"/>
      <p:regular r:id="rId19"/>
      <p:bold r:id="rId20"/>
      <p:italic r:id="rId21"/>
      <p:boldItalic r:id="rId22"/>
    </p:embeddedFont>
    <p:embeddedFont>
      <p:font typeface="EB Garamond" panose="00000500000000000000" pitchFamily="2" charset="0"/>
      <p:regular r:id="rId23"/>
      <p:bold r:id="rId24"/>
      <p:italic r:id="rId25"/>
      <p:boldItalic r:id="rId26"/>
    </p:embeddedFont>
    <p:embeddedFont>
      <p:font typeface="EB Garamond Medium" panose="00000600000000000000" pitchFamily="2" charset="0"/>
      <p:regular r:id="rId27"/>
      <p:bold r:id="rId28"/>
      <p:italic r:id="rId29"/>
      <p:boldItalic r:id="rId30"/>
    </p:embeddedFont>
    <p:embeddedFont>
      <p:font typeface="Poppins" panose="00000500000000000000" pitchFamily="2" charset="0"/>
      <p:regular r:id="rId31"/>
      <p:bold r:id="rId32"/>
      <p:italic r:id="rId33"/>
      <p:boldItalic r:id="rId34"/>
    </p:embeddedFont>
    <p:embeddedFont>
      <p:font typeface="Public Sans" panose="020B060402020202020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heme" Target="theme/theme1.xml"/><Relationship Id="rId20" Type="http://schemas.openxmlformats.org/officeDocument/2006/relationships/font" Target="fonts/font5.fntdata"/><Relationship Id="rId4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nthinathan02/jayanthinathan_02"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“E-Commerce”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SRS for E-commerce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2B27C-68FA-8EE9-F073-E81DAA6D094D}"/>
              </a:ext>
            </a:extLst>
          </p:cNvPr>
          <p:cNvSpPr txBox="1"/>
          <p:nvPr/>
        </p:nvSpPr>
        <p:spPr>
          <a:xfrm>
            <a:off x="578644" y="278309"/>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7)        Future of ecommerce : </a:t>
            </a:r>
            <a:endParaRPr lang="en-IN" dirty="0"/>
          </a:p>
        </p:txBody>
      </p:sp>
      <p:sp>
        <p:nvSpPr>
          <p:cNvPr id="5" name="TextBox 4">
            <a:extLst>
              <a:ext uri="{FF2B5EF4-FFF2-40B4-BE49-F238E27FC236}">
                <a16:creationId xmlns:a16="http://schemas.microsoft.com/office/drawing/2014/main" id="{B3F4C0BA-BC7F-2B41-C31E-AE7992CD0BEC}"/>
              </a:ext>
            </a:extLst>
          </p:cNvPr>
          <p:cNvSpPr txBox="1"/>
          <p:nvPr/>
        </p:nvSpPr>
        <p:spPr>
          <a:xfrm>
            <a:off x="1243013" y="690950"/>
            <a:ext cx="3636168" cy="3452425"/>
          </a:xfrm>
          <a:prstGeom prst="rect">
            <a:avLst/>
          </a:prstGeom>
          <a:noFill/>
        </p:spPr>
        <p:txBody>
          <a:bodyPr wrap="square">
            <a:spAutoFit/>
          </a:bodyPr>
          <a:lstStyle/>
          <a:p>
            <a:pPr marL="342900" indent="-342900">
              <a:lnSpc>
                <a:spcPct val="200000"/>
              </a:lnSpc>
              <a:buFont typeface="+mj-lt"/>
              <a:buAutoNum type="arabicParenR"/>
            </a:pPr>
            <a:r>
              <a:rPr lang="en-US" dirty="0"/>
              <a:t>Growth and expansion of online marketplaces</a:t>
            </a:r>
          </a:p>
          <a:p>
            <a:pPr marL="342900" indent="-342900">
              <a:lnSpc>
                <a:spcPct val="200000"/>
              </a:lnSpc>
              <a:buFont typeface="+mj-lt"/>
              <a:buAutoNum type="arabicParenR"/>
            </a:pPr>
            <a:r>
              <a:rPr lang="en-US" dirty="0"/>
              <a:t>Increased use of mobile devices for ecommerce</a:t>
            </a:r>
          </a:p>
          <a:p>
            <a:pPr marL="342900" indent="-342900">
              <a:lnSpc>
                <a:spcPct val="200000"/>
              </a:lnSpc>
              <a:buFont typeface="+mj-lt"/>
              <a:buAutoNum type="arabicParenR"/>
            </a:pPr>
            <a:r>
              <a:rPr lang="en-US" dirty="0"/>
              <a:t>Continued focus on personalization and customization</a:t>
            </a:r>
          </a:p>
          <a:p>
            <a:pPr marL="342900" indent="-342900">
              <a:lnSpc>
                <a:spcPct val="200000"/>
              </a:lnSpc>
              <a:buFont typeface="+mj-lt"/>
              <a:buAutoNum type="arabicParenR"/>
            </a:pPr>
            <a:r>
              <a:rPr lang="en-US" dirty="0"/>
              <a:t>Advances in artificial intelligence and automation</a:t>
            </a:r>
            <a:endParaRPr lang="en-IN" dirty="0"/>
          </a:p>
        </p:txBody>
      </p:sp>
      <p:pic>
        <p:nvPicPr>
          <p:cNvPr id="4" name="Picture 3">
            <a:extLst>
              <a:ext uri="{FF2B5EF4-FFF2-40B4-BE49-F238E27FC236}">
                <a16:creationId xmlns:a16="http://schemas.microsoft.com/office/drawing/2014/main" id="{CBF95BEF-E2E9-119C-5835-CC530C0BC27C}"/>
              </a:ext>
            </a:extLst>
          </p:cNvPr>
          <p:cNvPicPr>
            <a:picLocks noChangeAspect="1"/>
          </p:cNvPicPr>
          <p:nvPr/>
        </p:nvPicPr>
        <p:blipFill>
          <a:blip r:embed="rId2"/>
          <a:stretch>
            <a:fillRect/>
          </a:stretch>
        </p:blipFill>
        <p:spPr>
          <a:xfrm>
            <a:off x="4693443" y="1059062"/>
            <a:ext cx="4355347" cy="2548532"/>
          </a:xfrm>
          <a:prstGeom prst="rect">
            <a:avLst/>
          </a:prstGeom>
        </p:spPr>
      </p:pic>
    </p:spTree>
    <p:extLst>
      <p:ext uri="{BB962C8B-B14F-4D97-AF65-F5344CB8AC3E}">
        <p14:creationId xmlns:p14="http://schemas.microsoft.com/office/powerpoint/2010/main" val="3523918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78E61F-D1E6-0EBA-42CD-88245235DC6D}"/>
              </a:ext>
            </a:extLst>
          </p:cNvPr>
          <p:cNvSpPr txBox="1"/>
          <p:nvPr/>
        </p:nvSpPr>
        <p:spPr>
          <a:xfrm>
            <a:off x="657225" y="271165"/>
            <a:ext cx="4572000" cy="95410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8)         References :</a:t>
            </a:r>
          </a:p>
          <a:p>
            <a:endParaRPr lang="en-US" sz="1400" b="1" dirty="0">
              <a:solidFill>
                <a:srgbClr val="0B5394"/>
              </a:solidFill>
              <a:latin typeface="EB Garamond Medium"/>
              <a:ea typeface="EB Garamond Medium"/>
              <a:cs typeface="EB Garamond Medium"/>
              <a:sym typeface="EB Garamond Medium"/>
            </a:endParaRPr>
          </a:p>
          <a:p>
            <a:endParaRPr lang="en-US" sz="1400" b="1" dirty="0">
              <a:solidFill>
                <a:srgbClr val="0B5394"/>
              </a:solidFill>
              <a:latin typeface="EB Garamond Medium"/>
              <a:ea typeface="EB Garamond Medium"/>
              <a:cs typeface="EB Garamond Medium"/>
              <a:sym typeface="EB Garamond Medium"/>
            </a:endParaRPr>
          </a:p>
          <a:p>
            <a:endParaRPr lang="en-IN" dirty="0"/>
          </a:p>
        </p:txBody>
      </p:sp>
      <p:sp>
        <p:nvSpPr>
          <p:cNvPr id="7" name="TextBox 6">
            <a:extLst>
              <a:ext uri="{FF2B5EF4-FFF2-40B4-BE49-F238E27FC236}">
                <a16:creationId xmlns:a16="http://schemas.microsoft.com/office/drawing/2014/main" id="{58BC5B99-3C95-68F2-7408-325BEE7EEC21}"/>
              </a:ext>
            </a:extLst>
          </p:cNvPr>
          <p:cNvSpPr txBox="1"/>
          <p:nvPr/>
        </p:nvSpPr>
        <p:spPr>
          <a:xfrm>
            <a:off x="1100138" y="583794"/>
            <a:ext cx="7450931" cy="3903441"/>
          </a:xfrm>
          <a:prstGeom prst="rect">
            <a:avLst/>
          </a:prstGeom>
          <a:noFill/>
        </p:spPr>
        <p:txBody>
          <a:bodyPr wrap="square">
            <a:spAutoFit/>
          </a:bodyPr>
          <a:lstStyle/>
          <a:p>
            <a:pPr marL="342900" indent="-342900">
              <a:lnSpc>
                <a:spcPct val="200000"/>
              </a:lnSpc>
              <a:buFont typeface="+mj-lt"/>
              <a:buAutoNum type="arabicParenR"/>
            </a:pPr>
            <a:r>
              <a:rPr lang="en-US" dirty="0"/>
              <a:t>"Retail e-commerce sales CAGR forecast in selected countries from 2016 to 2021". Statista. October 2016. Archived from the original on 26 November 2017. Retrieved 4 May 2021.</a:t>
            </a:r>
          </a:p>
          <a:p>
            <a:pPr marL="342900" indent="-342900">
              <a:lnSpc>
                <a:spcPct val="200000"/>
              </a:lnSpc>
              <a:buFont typeface="+mj-lt"/>
              <a:buAutoNum type="arabicParenR"/>
            </a:pPr>
            <a:r>
              <a:rPr lang="en-US" dirty="0"/>
              <a:t> </a:t>
            </a:r>
            <a:r>
              <a:rPr lang="en-US" dirty="0" err="1"/>
              <a:t>Wienclaw</a:t>
            </a:r>
            <a:r>
              <a:rPr lang="en-US" dirty="0"/>
              <a:t>, Ruth A. (2013). "B2B Business Models" (PDF). Research Starters: Business. Archived (PDF) from the original on 18 July 2013. Retrieved 4 May 2021.</a:t>
            </a:r>
          </a:p>
          <a:p>
            <a:pPr marL="342900" indent="-342900">
              <a:lnSpc>
                <a:spcPct val="200000"/>
              </a:lnSpc>
              <a:buFont typeface="+mj-lt"/>
              <a:buAutoNum type="arabicParenR"/>
            </a:pPr>
            <a:r>
              <a:rPr lang="en-US" dirty="0"/>
              <a:t>Subramani, Mani; Walden, Eric (June 2001). "The Impact of E-Commerce Announcements on the Market Value of Firms". Information Systems Research.          12 (2):135–154. doi:10.1287/isre.12.2.135.9698. ISSN 1047-7047.</a:t>
            </a:r>
          </a:p>
          <a:p>
            <a:pPr marL="342900" indent="-342900">
              <a:lnSpc>
                <a:spcPct val="200000"/>
              </a:lnSpc>
              <a:buFont typeface="+mj-lt"/>
              <a:buAutoNum type="arabicParenR"/>
            </a:pPr>
            <a:endParaRPr lang="en-IN" dirty="0"/>
          </a:p>
        </p:txBody>
      </p:sp>
    </p:spTree>
    <p:extLst>
      <p:ext uri="{BB962C8B-B14F-4D97-AF65-F5344CB8AC3E}">
        <p14:creationId xmlns:p14="http://schemas.microsoft.com/office/powerpoint/2010/main" val="366591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 name="Text Placeholder 2">
            <a:extLst>
              <a:ext uri="{FF2B5EF4-FFF2-40B4-BE49-F238E27FC236}">
                <a16:creationId xmlns:a16="http://schemas.microsoft.com/office/drawing/2014/main" id="{DC2B03CA-5B7C-B022-F21B-FC5E3B5F5274}"/>
              </a:ext>
            </a:extLst>
          </p:cNvPr>
          <p:cNvSpPr>
            <a:spLocks noGrp="1"/>
          </p:cNvSpPr>
          <p:nvPr>
            <p:ph type="body" idx="2"/>
          </p:nvPr>
        </p:nvSpPr>
        <p:spPr>
          <a:xfrm>
            <a:off x="3657600" y="1996884"/>
            <a:ext cx="3144354" cy="449263"/>
          </a:xfrm>
        </p:spPr>
        <p:txBody>
          <a:bodyPr>
            <a:normAutofit fontScale="92500" lnSpcReduction="10000"/>
          </a:bodyPr>
          <a:lstStyle/>
          <a:p>
            <a:r>
              <a:rPr lang="en-IN" dirty="0">
                <a:solidFill>
                  <a:schemeClr val="tx1"/>
                </a:solidFill>
                <a:hlinkClick r:id="rId3">
                  <a:extLst>
                    <a:ext uri="{A12FA001-AC4F-418D-AE19-62706E023703}">
                      <ahyp:hlinkClr xmlns:ahyp="http://schemas.microsoft.com/office/drawing/2018/hyperlinkcolor" val="tx"/>
                    </a:ext>
                  </a:extLst>
                </a:hlinkClick>
              </a:rPr>
              <a:t>https://github.com/Jayanthinathan02/jayanthinathan_02</a:t>
            </a:r>
            <a:endParaRPr lang="en-IN"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14288"/>
            <a:ext cx="9144000" cy="5143500"/>
          </a:xfrm>
          <a:prstGeom prst="rect">
            <a:avLst/>
          </a:prstGeom>
          <a:noFill/>
          <a:ln>
            <a:noFill/>
          </a:ln>
        </p:spPr>
      </p:pic>
      <p:sp>
        <p:nvSpPr>
          <p:cNvPr id="3" name="Rectangle 2">
            <a:extLst>
              <a:ext uri="{FF2B5EF4-FFF2-40B4-BE49-F238E27FC236}">
                <a16:creationId xmlns:a16="http://schemas.microsoft.com/office/drawing/2014/main" id="{88F326B9-9191-520D-B2E0-6E30D4B3BAFE}"/>
              </a:ext>
            </a:extLst>
          </p:cNvPr>
          <p:cNvSpPr/>
          <p:nvPr/>
        </p:nvSpPr>
        <p:spPr>
          <a:xfrm>
            <a:off x="3290584" y="342900"/>
            <a:ext cx="3805850" cy="923330"/>
          </a:xfrm>
          <a:prstGeom prst="rect">
            <a:avLst/>
          </a:prstGeom>
          <a:noFill/>
        </p:spPr>
        <p:txBody>
          <a:bodyPr wrap="none" lIns="91440" tIns="45720" rIns="91440" bIns="45720">
            <a:spAutoFit/>
          </a:bodyPr>
          <a:lstStyle/>
          <a:p>
            <a:pPr algn="ctr"/>
            <a:r>
              <a:rPr lang="en-US" sz="5400" i="1" dirty="0">
                <a:ln w="0"/>
                <a:solidFill>
                  <a:srgbClr val="002060"/>
                </a:solidFill>
                <a:effectLst>
                  <a:outerShdw blurRad="38100" dist="25400" dir="5400000" algn="ctr" rotWithShape="0">
                    <a:srgbClr val="6E747A">
                      <a:alpha val="43000"/>
                    </a:srgbClr>
                  </a:outerShdw>
                </a:effectLst>
                <a:latin typeface="Algerian" panose="04020705040A02060702" pitchFamily="82" charset="0"/>
              </a:rPr>
              <a:t>JAASKART</a:t>
            </a:r>
            <a:endParaRPr lang="en-US" sz="5400" i="1" cap="none" spc="0" dirty="0">
              <a:ln w="0"/>
              <a:solidFill>
                <a:srgbClr val="002060"/>
              </a:solidFill>
              <a:effectLst>
                <a:outerShdw blurRad="38100" dist="25400" dir="5400000" algn="ctr" rotWithShape="0">
                  <a:srgbClr val="6E747A">
                    <a:alpha val="43000"/>
                  </a:srgbClr>
                </a:outerShdw>
              </a:effectLst>
              <a:latin typeface="Algerian" panose="04020705040A02060702"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142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JAASKART</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605884"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E-com is buying and selling of goods &amp; services , over an electronic network, primarily the internet .</a:t>
            </a:r>
            <a:endParaRPr dirty="0">
              <a:latin typeface="EB Garamond Medium"/>
              <a:ea typeface="EB Garamond Medium"/>
              <a:cs typeface="EB Garamond Medium"/>
              <a:sym typeface="EB Garamond Medium"/>
            </a:endParaRPr>
          </a:p>
        </p:txBody>
      </p:sp>
      <p:graphicFrame>
        <p:nvGraphicFramePr>
          <p:cNvPr id="1842" name="Google Shape;1842;p210"/>
          <p:cNvGraphicFramePr/>
          <p:nvPr>
            <p:extLst>
              <p:ext uri="{D42A27DB-BD31-4B8C-83A1-F6EECF244321}">
                <p14:modId xmlns:p14="http://schemas.microsoft.com/office/powerpoint/2010/main" val="3472451523"/>
              </p:ext>
            </p:extLst>
          </p:nvPr>
        </p:nvGraphicFramePr>
        <p:xfrm>
          <a:off x="0" y="1963102"/>
          <a:ext cx="4750594" cy="2582465"/>
        </p:xfrm>
        <a:graphic>
          <a:graphicData uri="http://schemas.openxmlformats.org/drawingml/2006/table">
            <a:tbl>
              <a:tblPr>
                <a:tableStyleId>{775DCB02-9BB8-47FD-8907-85C794F793BA}</a:tableStyleId>
              </a:tblPr>
              <a:tblGrid>
                <a:gridCol w="1693069">
                  <a:extLst>
                    <a:ext uri="{9D8B030D-6E8A-4147-A177-3AD203B41FA5}">
                      <a16:colId xmlns:a16="http://schemas.microsoft.com/office/drawing/2014/main" val="20000"/>
                    </a:ext>
                  </a:extLst>
                </a:gridCol>
                <a:gridCol w="2018100">
                  <a:extLst>
                    <a:ext uri="{9D8B030D-6E8A-4147-A177-3AD203B41FA5}">
                      <a16:colId xmlns:a16="http://schemas.microsoft.com/office/drawing/2014/main" val="20001"/>
                    </a:ext>
                  </a:extLst>
                </a:gridCol>
                <a:gridCol w="1039425">
                  <a:extLst>
                    <a:ext uri="{9D8B030D-6E8A-4147-A177-3AD203B41FA5}">
                      <a16:colId xmlns:a16="http://schemas.microsoft.com/office/drawing/2014/main" val="20002"/>
                    </a:ext>
                  </a:extLst>
                </a:gridCol>
              </a:tblGrid>
              <a:tr h="516493">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dirty="0">
                        <a:solidFill>
                          <a:schemeClr val="lt2"/>
                        </a:solidFill>
                      </a:endParaRPr>
                    </a:p>
                  </a:txBody>
                  <a:tcPr marL="91425" marR="91425" marT="91425" marB="91425"/>
                </a:tc>
                <a:extLst>
                  <a:ext uri="{0D108BD9-81ED-4DB2-BD59-A6C34878D82A}">
                    <a16:rowId xmlns:a16="http://schemas.microsoft.com/office/drawing/2014/main" val="10000"/>
                  </a:ext>
                </a:extLst>
              </a:tr>
              <a:tr h="516493">
                <a:tc>
                  <a:txBody>
                    <a:bodyPr/>
                    <a:lstStyle/>
                    <a:p>
                      <a:pPr marL="0" lvl="0" indent="0" algn="l" rtl="0">
                        <a:spcBef>
                          <a:spcPts val="0"/>
                        </a:spcBef>
                        <a:spcAft>
                          <a:spcPts val="0"/>
                        </a:spcAft>
                        <a:buNone/>
                      </a:pPr>
                      <a:r>
                        <a:rPr lang="en-IN" dirty="0"/>
                        <a:t>2115a422</a:t>
                      </a:r>
                      <a:endParaRPr dirty="0"/>
                    </a:p>
                  </a:txBody>
                  <a:tcPr marL="91425" marR="91425" marT="91425" marB="91425"/>
                </a:tc>
                <a:tc>
                  <a:txBody>
                    <a:bodyPr/>
                    <a:lstStyle/>
                    <a:p>
                      <a:pPr marL="0" lvl="0" indent="0" algn="l" rtl="0">
                        <a:spcBef>
                          <a:spcPts val="0"/>
                        </a:spcBef>
                        <a:spcAft>
                          <a:spcPts val="0"/>
                        </a:spcAft>
                        <a:buNone/>
                      </a:pPr>
                      <a:r>
                        <a:rPr lang="en-IN" dirty="0"/>
                        <a:t>JAYANTHINATHAN V  </a:t>
                      </a:r>
                      <a:endParaRPr dirty="0"/>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nchor="ctr"/>
                </a:tc>
                <a:extLst>
                  <a:ext uri="{0D108BD9-81ED-4DB2-BD59-A6C34878D82A}">
                    <a16:rowId xmlns:a16="http://schemas.microsoft.com/office/drawing/2014/main" val="10001"/>
                  </a:ext>
                </a:extLst>
              </a:tr>
              <a:tr h="516493">
                <a:tc>
                  <a:txBody>
                    <a:bodyPr/>
                    <a:lstStyle/>
                    <a:p>
                      <a:pPr marL="0" lvl="0" indent="0" algn="l" rtl="0">
                        <a:spcBef>
                          <a:spcPts val="0"/>
                        </a:spcBef>
                        <a:spcAft>
                          <a:spcPts val="0"/>
                        </a:spcAft>
                        <a:buNone/>
                      </a:pPr>
                      <a:r>
                        <a:rPr lang="en-IN" dirty="0"/>
                        <a:t>2115a44</a:t>
                      </a:r>
                      <a:endParaRPr dirty="0"/>
                    </a:p>
                  </a:txBody>
                  <a:tcPr marL="91425" marR="91425" marT="91425" marB="91425"/>
                </a:tc>
                <a:tc>
                  <a:txBody>
                    <a:bodyPr/>
                    <a:lstStyle/>
                    <a:p>
                      <a:pPr marL="0" lvl="0" indent="0" algn="l" rtl="0">
                        <a:spcBef>
                          <a:spcPts val="0"/>
                        </a:spcBef>
                        <a:spcAft>
                          <a:spcPts val="0"/>
                        </a:spcAft>
                        <a:buNone/>
                      </a:pPr>
                      <a:r>
                        <a:rPr lang="en-IN" dirty="0"/>
                        <a:t>ALLEN ROSHAN R</a:t>
                      </a:r>
                      <a:endParaRPr dirty="0"/>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10002"/>
                  </a:ext>
                </a:extLst>
              </a:tr>
              <a:tr h="516493">
                <a:tc>
                  <a:txBody>
                    <a:bodyPr/>
                    <a:lstStyle/>
                    <a:p>
                      <a:pPr marL="0" lvl="0" indent="0" algn="l" rtl="0">
                        <a:spcBef>
                          <a:spcPts val="0"/>
                        </a:spcBef>
                        <a:spcAft>
                          <a:spcPts val="0"/>
                        </a:spcAft>
                        <a:buNone/>
                      </a:pPr>
                      <a:r>
                        <a:rPr lang="en-IN" dirty="0"/>
                        <a:t>2115a41</a:t>
                      </a:r>
                    </a:p>
                  </a:txBody>
                  <a:tcPr marL="91425" marR="91425" marT="91425" marB="91425"/>
                </a:tc>
                <a:tc>
                  <a:txBody>
                    <a:bodyPr/>
                    <a:lstStyle/>
                    <a:p>
                      <a:pPr marL="0" lvl="0" indent="0" algn="l" rtl="0">
                        <a:spcBef>
                          <a:spcPts val="0"/>
                        </a:spcBef>
                        <a:spcAft>
                          <a:spcPts val="0"/>
                        </a:spcAft>
                        <a:buNone/>
                      </a:pPr>
                      <a:r>
                        <a:rPr lang="en-IN" dirty="0"/>
                        <a:t>ABDUL LATIF R</a:t>
                      </a:r>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10003"/>
                  </a:ext>
                </a:extLst>
              </a:tr>
              <a:tr h="516493">
                <a:tc>
                  <a:txBody>
                    <a:bodyPr/>
                    <a:lstStyle/>
                    <a:p>
                      <a:pPr marL="0" lvl="0" indent="0" algn="l" rtl="0">
                        <a:spcBef>
                          <a:spcPts val="0"/>
                        </a:spcBef>
                        <a:spcAft>
                          <a:spcPts val="0"/>
                        </a:spcAft>
                        <a:buNone/>
                      </a:pPr>
                      <a:r>
                        <a:rPr lang="en-IN" dirty="0"/>
                        <a:t>2115a444</a:t>
                      </a:r>
                    </a:p>
                  </a:txBody>
                  <a:tcPr marL="91425" marR="91425" marT="91425" marB="91425"/>
                </a:tc>
                <a:tc>
                  <a:txBody>
                    <a:bodyPr/>
                    <a:lstStyle/>
                    <a:p>
                      <a:pPr marL="0" lvl="0" indent="0" algn="l" rtl="0">
                        <a:spcBef>
                          <a:spcPts val="0"/>
                        </a:spcBef>
                        <a:spcAft>
                          <a:spcPts val="0"/>
                        </a:spcAft>
                        <a:buNone/>
                      </a:pPr>
                      <a:r>
                        <a:rPr lang="en-IN" sz="1200" b="0" dirty="0"/>
                        <a:t>SABAREESHWARAN M</a:t>
                      </a:r>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8061126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2"/>
            <a:ext cx="6891900" cy="4167606"/>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Outline</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EB Garamond Medium"/>
                <a:sym typeface="EB Garamond Medium"/>
              </a:rPr>
              <a:t>What is E-commerce ?</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Model</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Impact of E-commerce</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Advantages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challenges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evolution</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Future of  E-ecommerce </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References</a:t>
            </a:r>
          </a:p>
          <a:p>
            <a:pPr marL="457200" lvl="0" indent="-317500" algn="l" rtl="0">
              <a:lnSpc>
                <a:spcPct val="107916"/>
              </a:lnSpc>
              <a:spcBef>
                <a:spcPts val="0"/>
              </a:spcBef>
              <a:spcAft>
                <a:spcPts val="0"/>
              </a:spcAft>
              <a:buClr>
                <a:schemeClr val="dk1"/>
              </a:buClr>
              <a:buSzPts val="1400"/>
              <a:buFont typeface="EB Garamond Medium"/>
              <a:buChar char="▪"/>
            </a:pPr>
            <a:endParaRPr lang="en-US" dirty="0">
              <a:solidFill>
                <a:schemeClr val="dk1"/>
              </a:solidFill>
              <a:latin typeface="EB Garamond Medium"/>
              <a:ea typeface="EB Garamond Medium"/>
              <a:cs typeface="Public Sans"/>
              <a:sym typeface="EB Garamond Medium"/>
            </a:endParaRPr>
          </a:p>
          <a:p>
            <a:pPr marL="139700" lvl="0" algn="l" rtl="0">
              <a:lnSpc>
                <a:spcPct val="107916"/>
              </a:lnSpc>
              <a:spcBef>
                <a:spcPts val="0"/>
              </a:spcBef>
              <a:spcAft>
                <a:spcPts val="0"/>
              </a:spcAft>
              <a:buClr>
                <a:schemeClr val="dk1"/>
              </a:buClr>
              <a:buSzPts val="1400"/>
            </a:pPr>
            <a:endParaRPr lang="en-US" dirty="0">
              <a:solidFill>
                <a:schemeClr val="dk1"/>
              </a:solidFill>
              <a:latin typeface="EB Garamond Medium"/>
              <a:ea typeface="EB Garamond Medium"/>
              <a:cs typeface="Public Sans"/>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endParaRPr dirty="0">
              <a:latin typeface="Public Sans"/>
              <a:ea typeface="Public Sans"/>
              <a:cs typeface="Public Sans"/>
              <a:sym typeface="Public Sans"/>
            </a:endParaRPr>
          </a:p>
        </p:txBody>
      </p:sp>
      <p:sp>
        <p:nvSpPr>
          <p:cNvPr id="1851" name="Google Shape;1851;p211"/>
          <p:cNvSpPr txBox="1"/>
          <p:nvPr/>
        </p:nvSpPr>
        <p:spPr>
          <a:xfrm>
            <a:off x="445779" y="237121"/>
            <a:ext cx="2797484"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E-commerce(JAASKART)</a:t>
            </a:r>
            <a:endParaRPr sz="1800" b="1" dirty="0">
              <a:latin typeface="EB Garamond"/>
              <a:ea typeface="EB Garamond"/>
              <a:cs typeface="EB Garamond"/>
              <a:sym typeface="EB Garamond"/>
            </a:endParaRPr>
          </a:p>
        </p:txBody>
      </p:sp>
      <p:pic>
        <p:nvPicPr>
          <p:cNvPr id="3" name="Picture 2">
            <a:extLst>
              <a:ext uri="{FF2B5EF4-FFF2-40B4-BE49-F238E27FC236}">
                <a16:creationId xmlns:a16="http://schemas.microsoft.com/office/drawing/2014/main" id="{3C1BAA83-B5C6-B439-6A2A-65D81079D4EC}"/>
              </a:ext>
            </a:extLst>
          </p:cNvPr>
          <p:cNvPicPr>
            <a:picLocks noChangeAspect="1"/>
          </p:cNvPicPr>
          <p:nvPr/>
        </p:nvPicPr>
        <p:blipFill>
          <a:blip r:embed="rId3"/>
          <a:stretch>
            <a:fillRect/>
          </a:stretch>
        </p:blipFill>
        <p:spPr>
          <a:xfrm>
            <a:off x="3769444" y="796528"/>
            <a:ext cx="4892681" cy="36540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086BC-9426-A0B6-5C6F-7B6D18133A71}"/>
              </a:ext>
            </a:extLst>
          </p:cNvPr>
          <p:cNvSpPr txBox="1"/>
          <p:nvPr/>
        </p:nvSpPr>
        <p:spPr>
          <a:xfrm>
            <a:off x="357188" y="274173"/>
            <a:ext cx="4572000" cy="316049"/>
          </a:xfrm>
          <a:prstGeom prst="rect">
            <a:avLst/>
          </a:prstGeom>
          <a:noFill/>
        </p:spPr>
        <p:txBody>
          <a:bodyPr wrap="square">
            <a:spAutoFit/>
          </a:bodyPr>
          <a:lstStyle/>
          <a:p>
            <a:pPr marL="139700">
              <a:lnSpc>
                <a:spcPct val="107916"/>
              </a:lnSpc>
              <a:buClr>
                <a:schemeClr val="dk1"/>
              </a:buClr>
              <a:buSzPts val="1400"/>
            </a:pPr>
            <a:r>
              <a:rPr lang="en-US" sz="1400" b="1" dirty="0">
                <a:solidFill>
                  <a:srgbClr val="0B5394"/>
                </a:solidFill>
                <a:latin typeface="EB Garamond Medium"/>
                <a:ea typeface="EB Garamond Medium"/>
                <a:cs typeface="EB Garamond Medium"/>
                <a:sym typeface="EB Garamond Medium"/>
              </a:rPr>
              <a:t>1)        What is E-commerce ? </a:t>
            </a:r>
            <a:endParaRPr lang="en-US" dirty="0">
              <a:solidFill>
                <a:schemeClr val="dk1"/>
              </a:solidFill>
              <a:latin typeface="EB Garamond Medium"/>
              <a:ea typeface="EB Garamond Medium"/>
              <a:cs typeface="EB Garamond Medium"/>
              <a:sym typeface="EB Garamond Medium"/>
            </a:endParaRPr>
          </a:p>
        </p:txBody>
      </p:sp>
      <p:sp>
        <p:nvSpPr>
          <p:cNvPr id="12" name="TextBox 11">
            <a:extLst>
              <a:ext uri="{FF2B5EF4-FFF2-40B4-BE49-F238E27FC236}">
                <a16:creationId xmlns:a16="http://schemas.microsoft.com/office/drawing/2014/main" id="{0D48A333-D9B1-6C55-20BD-EA16FAC69714}"/>
              </a:ext>
            </a:extLst>
          </p:cNvPr>
          <p:cNvSpPr txBox="1"/>
          <p:nvPr/>
        </p:nvSpPr>
        <p:spPr>
          <a:xfrm>
            <a:off x="1042989" y="669024"/>
            <a:ext cx="7908130" cy="2610779"/>
          </a:xfrm>
          <a:prstGeom prst="rect">
            <a:avLst/>
          </a:prstGeom>
          <a:noFill/>
        </p:spPr>
        <p:txBody>
          <a:bodyPr wrap="square">
            <a:spAutoFit/>
          </a:bodyPr>
          <a:lstStyle/>
          <a:p>
            <a:pPr algn="just">
              <a:lnSpc>
                <a:spcPct val="200000"/>
              </a:lnSpc>
            </a:pPr>
            <a:r>
              <a:rPr lang="en-IN" dirty="0"/>
              <a:t>	</a:t>
            </a:r>
            <a:r>
              <a:rPr lang="en-US" dirty="0"/>
              <a:t>E-commerce (electronic commerce) is the activity of electronically buying or selling of products on online services or over the Internet. E-commerce draws on technologies such as  mobile commerce, electronic funds transfer, supply chain management, Internet marketing, online transaction processing, electronic data interchange (EDI), inventory management systems, and automated data collection systems. E-commerce is in turn driven by the technological advances of the semiconductor industry, and is the largest sector of the electronics industry.</a:t>
            </a:r>
            <a:endParaRPr lang="en-IN" dirty="0"/>
          </a:p>
        </p:txBody>
      </p:sp>
      <p:sp>
        <p:nvSpPr>
          <p:cNvPr id="4" name="TextBox 3">
            <a:extLst>
              <a:ext uri="{FF2B5EF4-FFF2-40B4-BE49-F238E27FC236}">
                <a16:creationId xmlns:a16="http://schemas.microsoft.com/office/drawing/2014/main" id="{0D54540E-5416-BC5D-8F10-DE6B39A39449}"/>
              </a:ext>
            </a:extLst>
          </p:cNvPr>
          <p:cNvSpPr txBox="1"/>
          <p:nvPr/>
        </p:nvSpPr>
        <p:spPr>
          <a:xfrm>
            <a:off x="3500437" y="3886201"/>
            <a:ext cx="3028951"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r>
              <a:rPr lang="en-IN" sz="2400" dirty="0">
                <a:latin typeface="Agency FB" panose="020B0503020202020204" pitchFamily="34" charset="0"/>
              </a:rPr>
              <a:t>Order it… </a:t>
            </a:r>
          </a:p>
          <a:p>
            <a:r>
              <a:rPr lang="en-IN" sz="2400" dirty="0">
                <a:latin typeface="Agency FB" panose="020B0503020202020204" pitchFamily="34" charset="0"/>
              </a:rPr>
              <a:t>		Get it…</a:t>
            </a:r>
          </a:p>
        </p:txBody>
      </p:sp>
    </p:spTree>
    <p:extLst>
      <p:ext uri="{BB962C8B-B14F-4D97-AF65-F5344CB8AC3E}">
        <p14:creationId xmlns:p14="http://schemas.microsoft.com/office/powerpoint/2010/main" val="114277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70899A-6F94-FA77-293B-95C90F61B6C7}"/>
              </a:ext>
            </a:extLst>
          </p:cNvPr>
          <p:cNvSpPr txBox="1"/>
          <p:nvPr/>
        </p:nvSpPr>
        <p:spPr>
          <a:xfrm>
            <a:off x="564357" y="285452"/>
            <a:ext cx="4572000" cy="307777"/>
          </a:xfrm>
          <a:prstGeom prst="rect">
            <a:avLst/>
          </a:prstGeom>
          <a:noFill/>
        </p:spPr>
        <p:txBody>
          <a:bodyPr wrap="square">
            <a:spAutoFit/>
          </a:bodyPr>
          <a:lstStyle/>
          <a:p>
            <a:r>
              <a:rPr lang="en-IN" sz="1400" b="1" dirty="0">
                <a:solidFill>
                  <a:srgbClr val="0B5394"/>
                </a:solidFill>
                <a:latin typeface="EB Garamond Medium"/>
                <a:ea typeface="EB Garamond Medium"/>
                <a:cs typeface="EB Garamond Medium"/>
                <a:sym typeface="EB Garamond Medium"/>
              </a:rPr>
              <a:t>2)        Types of </a:t>
            </a:r>
            <a:r>
              <a:rPr lang="en-US" sz="1400" b="1" dirty="0">
                <a:solidFill>
                  <a:srgbClr val="0B5394"/>
                </a:solidFill>
                <a:latin typeface="EB Garamond Medium"/>
                <a:ea typeface="EB Garamond Medium"/>
                <a:cs typeface="EB Garamond Medium"/>
                <a:sym typeface="EB Garamond Medium"/>
              </a:rPr>
              <a:t>E-commerce :</a:t>
            </a:r>
          </a:p>
        </p:txBody>
      </p:sp>
      <p:sp>
        <p:nvSpPr>
          <p:cNvPr id="5" name="TextBox 4">
            <a:extLst>
              <a:ext uri="{FF2B5EF4-FFF2-40B4-BE49-F238E27FC236}">
                <a16:creationId xmlns:a16="http://schemas.microsoft.com/office/drawing/2014/main" id="{F604CF22-DE01-604E-663F-B67A7440703C}"/>
              </a:ext>
            </a:extLst>
          </p:cNvPr>
          <p:cNvSpPr txBox="1"/>
          <p:nvPr/>
        </p:nvSpPr>
        <p:spPr>
          <a:xfrm>
            <a:off x="1293019" y="661244"/>
            <a:ext cx="3357562" cy="2610779"/>
          </a:xfrm>
          <a:prstGeom prst="rect">
            <a:avLst/>
          </a:prstGeom>
          <a:noFill/>
        </p:spPr>
        <p:txBody>
          <a:bodyPr wrap="square">
            <a:spAutoFit/>
          </a:bodyPr>
          <a:lstStyle/>
          <a:p>
            <a:pPr marL="342900" indent="-342900">
              <a:lnSpc>
                <a:spcPct val="200000"/>
              </a:lnSpc>
              <a:buFont typeface="+mj-lt"/>
              <a:buAutoNum type="arabicParenR"/>
            </a:pPr>
            <a:r>
              <a:rPr lang="en-US" dirty="0"/>
              <a:t>Business-to-Consumer (B2C)</a:t>
            </a:r>
          </a:p>
          <a:p>
            <a:pPr marL="342900" indent="-342900">
              <a:lnSpc>
                <a:spcPct val="200000"/>
              </a:lnSpc>
              <a:buFont typeface="+mj-lt"/>
              <a:buAutoNum type="arabicParenR"/>
            </a:pPr>
            <a:r>
              <a:rPr lang="en-US" dirty="0"/>
              <a:t>Consumer-to-Business (C2B)</a:t>
            </a:r>
          </a:p>
          <a:p>
            <a:pPr marL="342900" indent="-342900">
              <a:lnSpc>
                <a:spcPct val="200000"/>
              </a:lnSpc>
              <a:buFont typeface="+mj-lt"/>
              <a:buAutoNum type="arabicParenR"/>
            </a:pPr>
            <a:r>
              <a:rPr lang="en-US" dirty="0"/>
              <a:t>Business-to-Business (B2B)</a:t>
            </a:r>
          </a:p>
          <a:p>
            <a:pPr marL="342900" indent="-342900">
              <a:lnSpc>
                <a:spcPct val="200000"/>
              </a:lnSpc>
              <a:buFont typeface="+mj-lt"/>
              <a:buAutoNum type="arabicParenR"/>
            </a:pPr>
            <a:r>
              <a:rPr lang="en-US" dirty="0"/>
              <a:t>Consumer-to-Consumer (C2C)</a:t>
            </a:r>
          </a:p>
          <a:p>
            <a:pPr marL="342900" indent="-342900">
              <a:lnSpc>
                <a:spcPct val="200000"/>
              </a:lnSpc>
              <a:buFont typeface="+mj-lt"/>
              <a:buAutoNum type="arabicParenR"/>
            </a:pPr>
            <a:r>
              <a:rPr lang="en-US" dirty="0"/>
              <a:t>Business-to-Administration (B2A)</a:t>
            </a:r>
          </a:p>
          <a:p>
            <a:pPr marL="342900" indent="-342900">
              <a:lnSpc>
                <a:spcPct val="200000"/>
              </a:lnSpc>
              <a:buFont typeface="+mj-lt"/>
              <a:buAutoNum type="arabicParenR"/>
            </a:pPr>
            <a:r>
              <a:rPr lang="en-US" dirty="0"/>
              <a:t>Consumer-to-Administration</a:t>
            </a:r>
          </a:p>
        </p:txBody>
      </p:sp>
      <p:pic>
        <p:nvPicPr>
          <p:cNvPr id="4" name="Picture 3">
            <a:extLst>
              <a:ext uri="{FF2B5EF4-FFF2-40B4-BE49-F238E27FC236}">
                <a16:creationId xmlns:a16="http://schemas.microsoft.com/office/drawing/2014/main" id="{3D690663-D755-B3F4-F1F8-CE952F21CE9D}"/>
              </a:ext>
            </a:extLst>
          </p:cNvPr>
          <p:cNvPicPr>
            <a:picLocks noChangeAspect="1"/>
          </p:cNvPicPr>
          <p:nvPr/>
        </p:nvPicPr>
        <p:blipFill>
          <a:blip r:embed="rId2"/>
          <a:stretch>
            <a:fillRect/>
          </a:stretch>
        </p:blipFill>
        <p:spPr>
          <a:xfrm>
            <a:off x="4492010" y="814389"/>
            <a:ext cx="4524865" cy="2786062"/>
          </a:xfrm>
          <a:prstGeom prst="rect">
            <a:avLst/>
          </a:prstGeom>
        </p:spPr>
      </p:pic>
    </p:spTree>
    <p:extLst>
      <p:ext uri="{BB962C8B-B14F-4D97-AF65-F5344CB8AC3E}">
        <p14:creationId xmlns:p14="http://schemas.microsoft.com/office/powerpoint/2010/main" val="361796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B950FA-892F-21E3-3FC9-0C39FCFFC0DF}"/>
              </a:ext>
            </a:extLst>
          </p:cNvPr>
          <p:cNvSpPr txBox="1"/>
          <p:nvPr/>
        </p:nvSpPr>
        <p:spPr>
          <a:xfrm>
            <a:off x="407194" y="138707"/>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3)        Impact of E-commerce :</a:t>
            </a:r>
          </a:p>
        </p:txBody>
      </p:sp>
      <p:sp>
        <p:nvSpPr>
          <p:cNvPr id="4" name="TextBox 3">
            <a:extLst>
              <a:ext uri="{FF2B5EF4-FFF2-40B4-BE49-F238E27FC236}">
                <a16:creationId xmlns:a16="http://schemas.microsoft.com/office/drawing/2014/main" id="{7F6FAD36-5E98-06F5-352B-92FA11D778CA}"/>
              </a:ext>
            </a:extLst>
          </p:cNvPr>
          <p:cNvSpPr txBox="1"/>
          <p:nvPr/>
        </p:nvSpPr>
        <p:spPr>
          <a:xfrm>
            <a:off x="1071563" y="559326"/>
            <a:ext cx="7158038" cy="3970318"/>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The most telling impact of eCommerce on business probably has been the ease of business continuity in the face of a global pandemic that has otherwise led to the closure of several businesses, regardless of size or industry.</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Thanks to the convenience offered by online shopping and selling, it was business as usual, in spite of nationwide lockdowns almost all over the world.</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The </a:t>
            </a:r>
            <a:r>
              <a:rPr lang="en-US" u="sng" dirty="0">
                <a:solidFill>
                  <a:srgbClr val="464545"/>
                </a:solidFill>
                <a:latin typeface="Poppins" panose="020B0502040204020203" pitchFamily="2" charset="0"/>
              </a:rPr>
              <a:t>scope of e-Commerce </a:t>
            </a:r>
            <a:r>
              <a:rPr lang="en-US" b="0" i="0" dirty="0">
                <a:solidFill>
                  <a:srgbClr val="464545"/>
                </a:solidFill>
                <a:effectLst/>
                <a:latin typeface="Poppins" panose="020B0502040204020203" pitchFamily="2" charset="0"/>
              </a:rPr>
              <a:t>is certainly huge, and we can understand this from the fact that </a:t>
            </a:r>
            <a:r>
              <a:rPr lang="en-US" dirty="0">
                <a:solidFill>
                  <a:srgbClr val="464545"/>
                </a:solidFill>
                <a:latin typeface="Poppins" panose="020B0502040204020203" pitchFamily="2" charset="0"/>
              </a:rPr>
              <a:t>e-commerce sales crossed USD 850 billion last year – 2020</a:t>
            </a:r>
            <a:r>
              <a:rPr lang="en-US" b="0" i="0" dirty="0">
                <a:solidFill>
                  <a:srgbClr val="464545"/>
                </a:solidFill>
                <a:effectLst/>
                <a:latin typeface="Poppins" panose="020B0502040204020203" pitchFamily="2" charset="0"/>
              </a:rPr>
              <a:t>, and globally, it’s expected to come close to USD 5 trillion by the end of 2021.</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This means that there is a massive opportunity for entrepreneurs in this sector. It presents a plethora of advantages but is not without its drawbacks either. If you own a conventional brick-and-mortar shop, you need to weigh both advantages and disadvantages of e-commerce before you actually venture into it.</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This article will definitely give you a fair idea, but you may also need to do some more research before taking the plunge.</a:t>
            </a:r>
          </a:p>
        </p:txBody>
      </p:sp>
    </p:spTree>
    <p:extLst>
      <p:ext uri="{BB962C8B-B14F-4D97-AF65-F5344CB8AC3E}">
        <p14:creationId xmlns:p14="http://schemas.microsoft.com/office/powerpoint/2010/main" val="324983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C49A5-A4E7-BD89-3E9D-4072406AD66B}"/>
              </a:ext>
            </a:extLst>
          </p:cNvPr>
          <p:cNvSpPr txBox="1"/>
          <p:nvPr/>
        </p:nvSpPr>
        <p:spPr>
          <a:xfrm>
            <a:off x="485775" y="299741"/>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4)        Advantages  :</a:t>
            </a:r>
            <a:endParaRPr lang="en-IN" dirty="0"/>
          </a:p>
        </p:txBody>
      </p:sp>
      <p:sp>
        <p:nvSpPr>
          <p:cNvPr id="5" name="TextBox 4">
            <a:extLst>
              <a:ext uri="{FF2B5EF4-FFF2-40B4-BE49-F238E27FC236}">
                <a16:creationId xmlns:a16="http://schemas.microsoft.com/office/drawing/2014/main" id="{FD7F46DF-5593-C898-BB2C-5C1C5665B429}"/>
              </a:ext>
            </a:extLst>
          </p:cNvPr>
          <p:cNvSpPr txBox="1"/>
          <p:nvPr/>
        </p:nvSpPr>
        <p:spPr>
          <a:xfrm>
            <a:off x="1185863" y="614961"/>
            <a:ext cx="4572000" cy="4338367"/>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dirty="0"/>
              <a:t> Lower prices</a:t>
            </a:r>
          </a:p>
          <a:p>
            <a:pPr marL="285750" indent="-285750">
              <a:lnSpc>
                <a:spcPct val="200000"/>
              </a:lnSpc>
              <a:buFont typeface="Wingdings" panose="05000000000000000000" pitchFamily="2" charset="2"/>
              <a:buChar char="q"/>
            </a:pPr>
            <a:r>
              <a:rPr lang="en-US" dirty="0"/>
              <a:t> Convenient and safe</a:t>
            </a:r>
          </a:p>
          <a:p>
            <a:pPr marL="285750" indent="-285750">
              <a:lnSpc>
                <a:spcPct val="200000"/>
              </a:lnSpc>
              <a:buFont typeface="Wingdings" panose="05000000000000000000" pitchFamily="2" charset="2"/>
              <a:buChar char="q"/>
            </a:pPr>
            <a:r>
              <a:rPr lang="en-US" dirty="0"/>
              <a:t> Wide product variety</a:t>
            </a:r>
          </a:p>
          <a:p>
            <a:pPr marL="285750" indent="-285750">
              <a:lnSpc>
                <a:spcPct val="200000"/>
              </a:lnSpc>
              <a:buFont typeface="Wingdings" panose="05000000000000000000" pitchFamily="2" charset="2"/>
              <a:buChar char="q"/>
            </a:pPr>
            <a:r>
              <a:rPr lang="en-US" dirty="0"/>
              <a:t> More informed decision-making</a:t>
            </a:r>
          </a:p>
          <a:p>
            <a:pPr marL="285750" indent="-285750">
              <a:lnSpc>
                <a:spcPct val="200000"/>
              </a:lnSpc>
              <a:buFont typeface="Wingdings" panose="05000000000000000000" pitchFamily="2" charset="2"/>
              <a:buChar char="q"/>
            </a:pPr>
            <a:r>
              <a:rPr lang="en-US" dirty="0"/>
              <a:t> Saves time</a:t>
            </a:r>
          </a:p>
          <a:p>
            <a:pPr marL="285750" indent="-285750">
              <a:lnSpc>
                <a:spcPct val="200000"/>
              </a:lnSpc>
              <a:buFont typeface="Wingdings" panose="05000000000000000000" pitchFamily="2" charset="2"/>
              <a:buChar char="q"/>
            </a:pPr>
            <a:r>
              <a:rPr lang="en-US" dirty="0"/>
              <a:t> Wider customer base</a:t>
            </a:r>
          </a:p>
          <a:p>
            <a:pPr marL="285750" indent="-285750">
              <a:lnSpc>
                <a:spcPct val="200000"/>
              </a:lnSpc>
              <a:buFont typeface="Wingdings" panose="05000000000000000000" pitchFamily="2" charset="2"/>
              <a:buChar char="q"/>
            </a:pPr>
            <a:r>
              <a:rPr lang="en-US" dirty="0"/>
              <a:t> Easier to scale up </a:t>
            </a:r>
          </a:p>
          <a:p>
            <a:pPr marL="285750" indent="-285750">
              <a:lnSpc>
                <a:spcPct val="200000"/>
              </a:lnSpc>
              <a:buFont typeface="Wingdings" panose="05000000000000000000" pitchFamily="2" charset="2"/>
              <a:buChar char="q"/>
            </a:pPr>
            <a:r>
              <a:rPr lang="en-US" dirty="0"/>
              <a:t> Open always</a:t>
            </a:r>
            <a:r>
              <a:rPr lang="en-IN" b="1" dirty="0">
                <a:latin typeface="roboto" panose="02000000000000000000" pitchFamily="2" charset="0"/>
              </a:rPr>
              <a:t> </a:t>
            </a:r>
            <a:endParaRPr lang="en-US" dirty="0"/>
          </a:p>
          <a:p>
            <a:pPr marL="285750" indent="-285750">
              <a:lnSpc>
                <a:spcPct val="200000"/>
              </a:lnSpc>
              <a:buFont typeface="Wingdings" panose="05000000000000000000" pitchFamily="2" charset="2"/>
              <a:buChar char="q"/>
            </a:pPr>
            <a:r>
              <a:rPr lang="en-US" dirty="0"/>
              <a:t> Flexibility and speed</a:t>
            </a:r>
            <a:endParaRPr lang="en-IN" b="1" i="0" dirty="0">
              <a:solidFill>
                <a:srgbClr val="000000"/>
              </a:solidFill>
              <a:effectLst/>
              <a:latin typeface="roboto" panose="02000000000000000000" pitchFamily="2" charset="0"/>
            </a:endParaRPr>
          </a:p>
          <a:p>
            <a:pPr>
              <a:lnSpc>
                <a:spcPct val="200000"/>
              </a:lnSpc>
            </a:pPr>
            <a:endParaRPr lang="en-IN" b="1" i="0" dirty="0">
              <a:solidFill>
                <a:srgbClr val="000000"/>
              </a:solidFill>
              <a:effectLst/>
              <a:latin typeface="roboto" panose="020B0604020202020204" pitchFamily="2" charset="0"/>
            </a:endParaRPr>
          </a:p>
        </p:txBody>
      </p:sp>
      <p:pic>
        <p:nvPicPr>
          <p:cNvPr id="4" name="Picture 3">
            <a:extLst>
              <a:ext uri="{FF2B5EF4-FFF2-40B4-BE49-F238E27FC236}">
                <a16:creationId xmlns:a16="http://schemas.microsoft.com/office/drawing/2014/main" id="{4E1CAACC-AC6C-0CDA-B9BE-567BFFE330B9}"/>
              </a:ext>
            </a:extLst>
          </p:cNvPr>
          <p:cNvPicPr>
            <a:picLocks noChangeAspect="1"/>
          </p:cNvPicPr>
          <p:nvPr/>
        </p:nvPicPr>
        <p:blipFill>
          <a:blip r:embed="rId2"/>
          <a:stretch>
            <a:fillRect/>
          </a:stretch>
        </p:blipFill>
        <p:spPr>
          <a:xfrm>
            <a:off x="4136231" y="252740"/>
            <a:ext cx="4700588" cy="4700588"/>
          </a:xfrm>
          <a:prstGeom prst="rect">
            <a:avLst/>
          </a:prstGeom>
        </p:spPr>
      </p:pic>
    </p:spTree>
    <p:extLst>
      <p:ext uri="{BB962C8B-B14F-4D97-AF65-F5344CB8AC3E}">
        <p14:creationId xmlns:p14="http://schemas.microsoft.com/office/powerpoint/2010/main" val="158083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A083F3-EB1C-8B7E-D1CF-3196B91A87EF}"/>
              </a:ext>
            </a:extLst>
          </p:cNvPr>
          <p:cNvSpPr txBox="1"/>
          <p:nvPr/>
        </p:nvSpPr>
        <p:spPr>
          <a:xfrm>
            <a:off x="485775" y="299175"/>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5</a:t>
            </a:r>
            <a:r>
              <a:rPr lang="en-US" sz="1400" b="1" dirty="0">
                <a:solidFill>
                  <a:srgbClr val="0B5394"/>
                </a:solidFill>
                <a:latin typeface="EB Garamond Medium"/>
                <a:ea typeface="EB Garamond Medium"/>
                <a:cs typeface="EB Garamond Medium"/>
                <a:sym typeface="EB Garamond Medium"/>
              </a:rPr>
              <a:t>)        E-commerce challenges :</a:t>
            </a:r>
            <a:endParaRPr lang="en-IN" dirty="0"/>
          </a:p>
        </p:txBody>
      </p:sp>
      <p:sp>
        <p:nvSpPr>
          <p:cNvPr id="5" name="TextBox 4">
            <a:extLst>
              <a:ext uri="{FF2B5EF4-FFF2-40B4-BE49-F238E27FC236}">
                <a16:creationId xmlns:a16="http://schemas.microsoft.com/office/drawing/2014/main" id="{463F17FD-640E-6CCD-8BB7-02858B73CB8F}"/>
              </a:ext>
            </a:extLst>
          </p:cNvPr>
          <p:cNvSpPr txBox="1"/>
          <p:nvPr/>
        </p:nvSpPr>
        <p:spPr>
          <a:xfrm>
            <a:off x="1249679" y="745036"/>
            <a:ext cx="4150995" cy="3041667"/>
          </a:xfrm>
          <a:prstGeom prst="rect">
            <a:avLst/>
          </a:prstGeom>
          <a:noFill/>
        </p:spPr>
        <p:txBody>
          <a:bodyPr wrap="square" anchor="b">
            <a:spAutoFit/>
          </a:bodyPr>
          <a:lstStyle/>
          <a:p>
            <a:pPr marL="285750" indent="-285750">
              <a:lnSpc>
                <a:spcPct val="200000"/>
              </a:lnSpc>
              <a:buFont typeface="Wingdings" panose="05000000000000000000" pitchFamily="2" charset="2"/>
              <a:buChar char="v"/>
            </a:pPr>
            <a:r>
              <a:rPr lang="en-US" dirty="0"/>
              <a:t>When it comes to eCommerce, one of the    biggest challenges faced is security  breaches. There is a lot of information/data that is involved while dealing with eCommerce and a technical issue with data can cause severe damage to the retailer’s daily operations as well as brand image.</a:t>
            </a:r>
            <a:endParaRPr lang="en-IN" dirty="0"/>
          </a:p>
        </p:txBody>
      </p:sp>
      <p:pic>
        <p:nvPicPr>
          <p:cNvPr id="7" name="Picture 6">
            <a:extLst>
              <a:ext uri="{FF2B5EF4-FFF2-40B4-BE49-F238E27FC236}">
                <a16:creationId xmlns:a16="http://schemas.microsoft.com/office/drawing/2014/main" id="{1BBC0336-4E78-F366-0CBE-E64C7B37E00F}"/>
              </a:ext>
            </a:extLst>
          </p:cNvPr>
          <p:cNvPicPr>
            <a:picLocks noChangeAspect="1"/>
          </p:cNvPicPr>
          <p:nvPr/>
        </p:nvPicPr>
        <p:blipFill>
          <a:blip r:embed="rId2"/>
          <a:stretch>
            <a:fillRect/>
          </a:stretch>
        </p:blipFill>
        <p:spPr>
          <a:xfrm>
            <a:off x="5636419" y="685730"/>
            <a:ext cx="3021806" cy="3497650"/>
          </a:xfrm>
          <a:prstGeom prst="rect">
            <a:avLst/>
          </a:prstGeom>
        </p:spPr>
      </p:pic>
    </p:spTree>
    <p:extLst>
      <p:ext uri="{BB962C8B-B14F-4D97-AF65-F5344CB8AC3E}">
        <p14:creationId xmlns:p14="http://schemas.microsoft.com/office/powerpoint/2010/main" val="248359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9DA70F-8FE3-973A-1A8E-C2EA1BA8360F}"/>
              </a:ext>
            </a:extLst>
          </p:cNvPr>
          <p:cNvSpPr txBox="1"/>
          <p:nvPr/>
        </p:nvSpPr>
        <p:spPr>
          <a:xfrm>
            <a:off x="492919" y="277743"/>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6</a:t>
            </a:r>
            <a:r>
              <a:rPr lang="en-US" sz="1400" b="1" dirty="0">
                <a:solidFill>
                  <a:srgbClr val="0B5394"/>
                </a:solidFill>
                <a:latin typeface="EB Garamond Medium"/>
                <a:ea typeface="EB Garamond Medium"/>
                <a:cs typeface="EB Garamond Medium"/>
                <a:sym typeface="EB Garamond Medium"/>
              </a:rPr>
              <a:t>)        E-commerce </a:t>
            </a:r>
            <a:r>
              <a:rPr lang="en-US" b="1" dirty="0">
                <a:solidFill>
                  <a:srgbClr val="0B5394"/>
                </a:solidFill>
                <a:latin typeface="EB Garamond Medium"/>
                <a:ea typeface="EB Garamond Medium"/>
                <a:cs typeface="EB Garamond Medium"/>
                <a:sym typeface="EB Garamond Medium"/>
              </a:rPr>
              <a:t>Evolution over last few years</a:t>
            </a:r>
            <a:r>
              <a:rPr lang="en-US" sz="1400" b="1" dirty="0">
                <a:solidFill>
                  <a:srgbClr val="0B5394"/>
                </a:solidFill>
                <a:latin typeface="EB Garamond Medium"/>
                <a:ea typeface="EB Garamond Medium"/>
                <a:cs typeface="EB Garamond Medium"/>
                <a:sym typeface="EB Garamond Medium"/>
              </a:rPr>
              <a:t> :</a:t>
            </a:r>
            <a:endParaRPr lang="en-IN" dirty="0"/>
          </a:p>
        </p:txBody>
      </p:sp>
      <p:pic>
        <p:nvPicPr>
          <p:cNvPr id="4" name="Picture 3">
            <a:extLst>
              <a:ext uri="{FF2B5EF4-FFF2-40B4-BE49-F238E27FC236}">
                <a16:creationId xmlns:a16="http://schemas.microsoft.com/office/drawing/2014/main" id="{4F7D01B7-62BF-C664-639F-B230F78BF90C}"/>
              </a:ext>
            </a:extLst>
          </p:cNvPr>
          <p:cNvPicPr>
            <a:picLocks noChangeAspect="1"/>
          </p:cNvPicPr>
          <p:nvPr/>
        </p:nvPicPr>
        <p:blipFill>
          <a:blip r:embed="rId2"/>
          <a:stretch>
            <a:fillRect/>
          </a:stretch>
        </p:blipFill>
        <p:spPr>
          <a:xfrm>
            <a:off x="958757" y="740892"/>
            <a:ext cx="7578024" cy="4026374"/>
          </a:xfrm>
          <a:prstGeom prst="rect">
            <a:avLst/>
          </a:prstGeom>
        </p:spPr>
      </p:pic>
    </p:spTree>
    <p:extLst>
      <p:ext uri="{BB962C8B-B14F-4D97-AF65-F5344CB8AC3E}">
        <p14:creationId xmlns:p14="http://schemas.microsoft.com/office/powerpoint/2010/main" val="3066733496"/>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672</Words>
  <Application>Microsoft Office PowerPoint</Application>
  <PresentationFormat>On-screen Show (16:9)</PresentationFormat>
  <Paragraphs>85</Paragraphs>
  <Slides>13</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Noto Sans Symbols</vt:lpstr>
      <vt:lpstr>Wingdings</vt:lpstr>
      <vt:lpstr>Arial</vt:lpstr>
      <vt:lpstr>Arial</vt:lpstr>
      <vt:lpstr>Public Sans</vt:lpstr>
      <vt:lpstr>Calibri</vt:lpstr>
      <vt:lpstr>Agency FB</vt:lpstr>
      <vt:lpstr>Algerian</vt:lpstr>
      <vt:lpstr>Poppins</vt:lpstr>
      <vt:lpstr>EB Garamond Medium</vt:lpstr>
      <vt:lpstr>roboto</vt:lpstr>
      <vt:lpstr>EB Garamond</vt:lpstr>
      <vt:lpstr>Simple Light</vt:lpstr>
      <vt:lpstr>PowerPoint Presentation</vt:lpstr>
      <vt:lpstr>JAASKART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211520104062</cp:lastModifiedBy>
  <cp:revision>20</cp:revision>
  <dcterms:created xsi:type="dcterms:W3CDTF">2020-08-13T11:21:46Z</dcterms:created>
  <dcterms:modified xsi:type="dcterms:W3CDTF">2023-03-09T16:18:31Z</dcterms:modified>
</cp:coreProperties>
</file>